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2436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64592" y="2788920"/>
            <a:ext cx="11859768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09728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 i="0">
                <a:solidFill>
                  <a:srgbClr val="FFFFFF"/>
                </a:solidFill>
                <a:latin typeface="Calibri"/>
              </a:rPr>
              <a:t>FINANCIAL WELL-BEING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148840"/>
            <a:ext cx="10332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E8A020"/>
                </a:solidFill>
                <a:latin typeface="Calibri"/>
              </a:rPr>
              <a:t>Building Prosperity, Security &amp; Peace of Mind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01752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E8F0FE"/>
                </a:solidFill>
                <a:latin typeface="Calibri"/>
              </a:rPr>
              <a:t>A 60-Minute Workshop 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47472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Financial Well-Being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11480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E8A020"/>
                </a:solidFill>
                <a:latin typeface="Calibri"/>
              </a:rPr>
              <a:t>May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75488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E8F0FE"/>
                </a:solidFill>
                <a:latin typeface="Calibri"/>
              </a:rPr>
              <a:t>Presented by: Ram Dudeja  |  Banking &amp; Audit Professional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44068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E8A020"/>
                </a:solidFill>
                <a:latin typeface="Calibri"/>
              </a:rPr>
              <a:t>"It's not how much money you make, but how much you keep." — Robert Kiyosaki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4320" y="6565392"/>
            <a:ext cx="11612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The 50-30-20 Budget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A simple, proven framework for managing your salary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3749039" cy="6858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536192"/>
            <a:ext cx="3657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50%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2240280"/>
            <a:ext cx="3749039" cy="41148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228600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B3A6B"/>
                </a:solidFill>
                <a:latin typeface="Calibri"/>
              </a:rPr>
              <a:t>NEEDS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2697480"/>
            <a:ext cx="3749039" cy="29260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2788920"/>
            <a:ext cx="347472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Rent / Home Loan EMI
• Groceries &amp; utilities
• Children's school fees
• Transport &amp; fuel
• Essential clothing
• Minimum insurance premiums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06240" y="1508760"/>
            <a:ext cx="3749039" cy="68580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297679" y="1536192"/>
            <a:ext cx="3657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30%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06240" y="2240280"/>
            <a:ext cx="3749039" cy="41148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97679" y="228600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B3A6B"/>
                </a:solidFill>
                <a:latin typeface="Calibri"/>
              </a:rPr>
              <a:t>WANTS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06240" y="2697480"/>
            <a:ext cx="3749039" cy="29260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389120" y="2788920"/>
            <a:ext cx="347472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Dining out &amp; entertainment
• Shopping &amp; gadgets
• Vacations &amp; travel
• OTT subscriptions
• Gym &amp; hobbies
• Gifts &amp; celebrations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138160" y="1508760"/>
            <a:ext cx="3749039" cy="68580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0" y="1536192"/>
            <a:ext cx="3657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20%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38160" y="2240280"/>
            <a:ext cx="3749039" cy="41148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0" y="228600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B3A6B"/>
                </a:solidFill>
                <a:latin typeface="Calibri"/>
              </a:rPr>
              <a:t>SAVINGS &amp;
INVESTMENTS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38160" y="2697480"/>
            <a:ext cx="3749039" cy="29260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21040" y="2788920"/>
            <a:ext cx="347472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Emergency fund contribution
• PPF / NPS / EPF top-up
• Mutual Fund SIPs
• Children's education fund
• Retirement corpus building
• Term life + health insurance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5760720"/>
            <a:ext cx="11612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1">
                <a:solidFill>
                  <a:srgbClr val="1B3A6B"/>
                </a:solidFill>
                <a:latin typeface="Calibri"/>
              </a:rPr>
              <a:t>💡 Teacher Tip: Automate your savings on salary day — set up SIP &amp; RD the same day you receive salary!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Emergency Fund: Your Financial Safety Net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"It's not IF an emergency will happen — it's WHEN"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5303520" cy="45720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572768"/>
            <a:ext cx="5120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E8A020"/>
                </a:solidFill>
                <a:latin typeface="Calibri"/>
              </a:rPr>
              <a:t>🎯 The Golden Rule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029968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Keep 3–6 months of expenses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322576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saved as your emergency fund.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615184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8A020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2907791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For ₹40,000/month expenses: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200399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8A020"/>
                </a:solidFill>
                <a:latin typeface="Calibri"/>
              </a:rPr>
              <a:t>→ Emergency Fund = ₹1.2L – ₹2.4L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493007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8A020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3785615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Where to Keep It: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4078224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✓ High-interest savings account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3708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✓ Liquid Mutual Fund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66344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✓ Sweep-in FD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4956048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8A020"/>
                </a:solidFill>
                <a:latin typeface="Calibri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5248656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NOT in: Equity, Crypto, PPF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5541264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(These are not liquid enough!)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35040" y="1508760"/>
            <a:ext cx="5943600" cy="45720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26480" y="1572768"/>
            <a:ext cx="5760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🚨 What Qualifies as Emergency?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2057400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B3A6B"/>
                </a:solidFill>
                <a:latin typeface="Calibri"/>
              </a:rPr>
              <a:t>✅ YES – Emergency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72200" y="242316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Job loss / pay cut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2200" y="274320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Medical crisis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306324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Urgent home repair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338328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Family crisis expenses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72200" y="3886200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0392B"/>
                </a:solidFill>
                <a:latin typeface="Calibri"/>
              </a:rPr>
              <a:t>❌ NOT Emergency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72200" y="425196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Holiday trip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72200" y="457200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New phone / gadget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72200" y="489204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Wedding shopping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72200" y="5212079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• Festival expenses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74320" y="6172200"/>
            <a:ext cx="11612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E8A020"/>
                </a:solidFill>
                <a:latin typeface="Calibri"/>
              </a:rPr>
              <a:t>"By failing to prepare, you are preparing to fail."  — Benjamin Franklin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Insurance: Your Financial Shield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One illness or accident should not wipe out a lifetime of savings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2834640" cy="7772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554480"/>
            <a:ext cx="2697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🛡  Term Life
Insurance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2331720"/>
            <a:ext cx="2834640" cy="32918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79" y="2423160"/>
            <a:ext cx="26060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Cover = 10–15× annual income
• For family's income replacement
• Very affordable: ₹500–900/month
  for ₹1 Cr cover
• Buy before age 40!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46120" y="1508760"/>
            <a:ext cx="2834640" cy="77724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337560" y="1554480"/>
            <a:ext cx="2697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🏥  Health
Insurance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46120" y="2331720"/>
            <a:ext cx="2834640" cy="32918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383279" y="2423160"/>
            <a:ext cx="26060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Minimum ₹5–10 Lakh cover
• Include parents if possible
• School group insurance is
  often insufficient
• Check cashless hospitals list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1508760"/>
            <a:ext cx="2834640" cy="77724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09359" y="1554480"/>
            <a:ext cx="2697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🚗  Vehicle
Insurance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7920" y="2331720"/>
            <a:ext cx="2834640" cy="32918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55080" y="2423160"/>
            <a:ext cx="26060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Third-party: legally mandatory
• Comprehensive: strongly advised
• Add zero-depreciation rider
• Renew on time to avoid lapse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89720" y="1508760"/>
            <a:ext cx="2834640" cy="77724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81160" y="1554480"/>
            <a:ext cx="2697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❌  What to
AVOID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89720" y="2331720"/>
            <a:ext cx="2834640" cy="32918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326880" y="2423160"/>
            <a:ext cx="26060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ULIP (high charges, low return)
• Endowment / Money-back policies
  as investment
• Keep insurance &amp; investment
  SEPARATE always!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" y="5760720"/>
            <a:ext cx="11612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B3A6B"/>
                </a:solidFill>
                <a:latin typeface="Calibri"/>
              </a:rPr>
              <a:t>💡 Rule: Insurance is NOT an investment. Pure term + health insurance = maximum protection at minimum cost.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2436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01168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E8A020"/>
                </a:solidFill>
                <a:latin typeface="Calibri"/>
              </a:rPr>
              <a:t>▸  SECTION 3 — INVEST &amp; GROW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411480"/>
            <a:ext cx="22860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0" b="1" i="0">
                <a:solidFill>
                  <a:srgbClr val="2A5296"/>
                </a:solidFill>
                <a:latin typeface="Calibri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371600"/>
            <a:ext cx="10241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1">
                <a:solidFill>
                  <a:srgbClr val="FFFFFF"/>
                </a:solidFill>
                <a:latin typeface="Calibri"/>
              </a:rPr>
              <a:t>The stock market is a device for transferring money from the impatient to the patient. Time in the market beats timing the market — always.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417320" y="4663440"/>
            <a:ext cx="102412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4791456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E8A020"/>
                </a:solidFill>
                <a:latin typeface="Calibri"/>
              </a:rPr>
              <a:t>— Warren Buffett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Investing Basics: Where to Begin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From saving to growing — the next step in financial well-being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1536192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1B3A6B"/>
                </a:solidFill>
                <a:latin typeface="Calibri"/>
              </a:rPr>
              <a:t>The Investment Pyramid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4937760"/>
            <a:ext cx="9418320" cy="749808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63040" y="5138928"/>
            <a:ext cx="9235440" cy="493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FOUNDATION: Emergency Fund + Insurance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57400" y="4142232"/>
            <a:ext cx="8046720" cy="749808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48840" y="4343400"/>
            <a:ext cx="7863840" cy="493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SAFE: PPF, FD, NPS, EPF, Sukanya Samriddhi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0" y="3346704"/>
            <a:ext cx="6675120" cy="749808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834640" y="3547872"/>
            <a:ext cx="6492240" cy="493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BALANCED: Balanced / Hybrid Mutual Funds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429000" y="2551176"/>
            <a:ext cx="5303520" cy="74980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20440" y="2752344"/>
            <a:ext cx="5120640" cy="493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GROWTH: Equity Mutual Funds (SIP)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0" y="1755648"/>
            <a:ext cx="3931920" cy="749808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206240" y="1956816"/>
            <a:ext cx="3749039" cy="493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HIGH RISK: Direct Stocks / Real Estate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4320" y="5788152"/>
            <a:ext cx="11612880" cy="4572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74320" y="5897880"/>
            <a:ext cx="11612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1">
                <a:solidFill>
                  <a:srgbClr val="1B3A6B"/>
                </a:solidFill>
                <a:latin typeface="Calibri"/>
              </a:rPr>
              <a:t>⬅  Start at the bottom. Build up only after the layer below is solid.  ➡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Mutual Funds &amp; SIP — For Every Teacher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Systematic Investing for Consistent Wealth Creation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7132320" cy="43891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572768"/>
            <a:ext cx="6858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1B3A6B"/>
                </a:solidFill>
                <a:latin typeface="Calibri"/>
              </a:rPr>
              <a:t>What is a SIP?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029968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Systematic Investment Plan — invest a fixed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331720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  amount every month in a mutual fund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633472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2935224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Start with as little as ₹500/month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236976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Rupee cost averaging reduces risk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538728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Power of compounding works over 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3840480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Can pause/stop anytime (unlike RD/FD)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4142232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Tax-efficient after 1 year (LTCG: 10%)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443984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745736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📊 SIP Power Example: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5047488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₹5,000/month × 20 years × 12% CAGR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5349240"/>
            <a:ext cx="685800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= ₹49.96 Lakhs  (invested: ₹12 Lakhs)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772400" y="1508760"/>
            <a:ext cx="4114800" cy="438912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0" y="1572768"/>
            <a:ext cx="3931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E8A020"/>
                </a:solidFill>
                <a:latin typeface="Calibri"/>
              </a:rPr>
              <a:t>Types of MF for Beginners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3840" y="2057400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8A020"/>
                </a:solidFill>
                <a:latin typeface="Calibri"/>
              </a:rPr>
              <a:t>▶ Liquid Fund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63840" y="2313432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8F0FE"/>
                </a:solidFill>
                <a:latin typeface="Calibri"/>
              </a:rPr>
              <a:t>   For emergency corpus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63840" y="2715768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8A020"/>
                </a:solidFill>
                <a:latin typeface="Calibri"/>
              </a:rPr>
              <a:t>▶ ELSS Fund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63840" y="2971800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8F0FE"/>
                </a:solidFill>
                <a:latin typeface="Calibri"/>
              </a:rPr>
              <a:t>   Tax saving u/s 80C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63840" y="3374135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8A020"/>
                </a:solidFill>
                <a:latin typeface="Calibri"/>
              </a:rPr>
              <a:t>▶ Index Fund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63840" y="3630168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8F0FE"/>
                </a:solidFill>
                <a:latin typeface="Calibri"/>
              </a:rPr>
              <a:t>   Low cost, market returns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63840" y="4032503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8A020"/>
                </a:solidFill>
                <a:latin typeface="Calibri"/>
              </a:rPr>
              <a:t>▶ Balanced Fund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863840" y="4288536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8F0FE"/>
                </a:solidFill>
                <a:latin typeface="Calibri"/>
              </a:rPr>
              <a:t>   Mix of equity + debt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863840" y="4690871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8A020"/>
                </a:solidFill>
                <a:latin typeface="Calibri"/>
              </a:rPr>
              <a:t>▶ Large Cap Fund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863840" y="4946903"/>
            <a:ext cx="3931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8F0FE"/>
                </a:solidFill>
                <a:latin typeface="Calibri"/>
              </a:rPr>
              <a:t>   Stable, lower risk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760" y="6035040"/>
            <a:ext cx="116128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65760" y="6144768"/>
            <a:ext cx="11612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1B3A6B"/>
                </a:solidFill>
                <a:latin typeface="Calibri"/>
              </a:rPr>
              <a:t>"Start small, start now, stay consistent. A SIP started today is better than a perfect plan started tomorrow."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PPF, NPS &amp; Tax Benefits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Instruments that build wealth AND save tax — especially for teachers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2834640" cy="6400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536192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PPF
(Public Provident Fund)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2194560"/>
            <a:ext cx="2834640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2221992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B3A6B"/>
                </a:solidFill>
                <a:latin typeface="Calibri"/>
              </a:rPr>
              <a:t>₹500–₹1.5L/year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2560320"/>
            <a:ext cx="2834640" cy="30175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479" y="2651760"/>
            <a:ext cx="25603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• Lock-in: 15 years
• Return: ~7.1% (tax-free!)
• Section 80C: ₹1.5L/year deduction
• Sovereign guarantee (zero risk)
• Partial withdrawal after 7 yrs
• Best for: long-term, risk-free savings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46120" y="1508760"/>
            <a:ext cx="2834640" cy="64008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337560" y="1536192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NPS
(National Pension System)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46120" y="2194560"/>
            <a:ext cx="2834640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37560" y="2221992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B3A6B"/>
                </a:solidFill>
                <a:latin typeface="Calibri"/>
              </a:rPr>
              <a:t>₹500+/year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46120" y="2560320"/>
            <a:ext cx="2834640" cy="30175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383279" y="2651760"/>
            <a:ext cx="25603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• Extra ₹50,000 deduction under 80CCD(1B)
• Builds retirement corpus systematically
• Mix of equity + government bonds
• At retirement: 60% lump sum + 40% annuity
• For government employees: employer contrib.
• Best for: retirement planning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7920" y="1508760"/>
            <a:ext cx="2834640" cy="64008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09359" y="1536192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ELSS
(Tax-Saving Mutual Funds)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7920" y="2194560"/>
            <a:ext cx="2834640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59" y="2221992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B3A6B"/>
                </a:solidFill>
                <a:latin typeface="Calibri"/>
              </a:rPr>
              <a:t>Min ₹500/month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17920" y="2560320"/>
            <a:ext cx="2834640" cy="30175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55080" y="2651760"/>
            <a:ext cx="25603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• Section 80C: up to ₹1.5L deduction
• Shortest lock-in: 3 years only
• Market-linked returns (12–15% historically)
• Can invest via SIP (₹500/month)
• Best for: tax saving + long-term wealth
• Higher return than PPF (with some risk)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189720" y="1508760"/>
            <a:ext cx="2834640" cy="64008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281160" y="1536192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Section 80C
Checklist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189720" y="2194560"/>
            <a:ext cx="2834640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281160" y="2221992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B3A6B"/>
                </a:solidFill>
                <a:latin typeface="Calibri"/>
              </a:rPr>
              <a:t>Max: ₹1.5L limit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189720" y="2560320"/>
            <a:ext cx="2834640" cy="30175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326880" y="2651760"/>
            <a:ext cx="25603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EPF (already deducted)
✓ PPF contribution
✓ ELSS / Tax Saver MF
✓ Home loan principal
✓ Children's school fees
✓ Term insurance premium
✓ NSC, Sukanya Samriddhi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The 8th Wonder of the World: Compounding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"Compound interest is the eighth wonder of the world." — Einstein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1536192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1B3A6B"/>
                </a:solidFill>
                <a:latin typeface="Calibri"/>
              </a:rPr>
              <a:t>SIP of ₹5,000/month at 12% annual return: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103120"/>
            <a:ext cx="201168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2148840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Period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6040" y="2103120"/>
            <a:ext cx="2926080" cy="45720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51760" y="2148840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Amount Invested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77840" y="2103120"/>
            <a:ext cx="2926080" cy="4572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623559" y="2148840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Total Value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49640" y="2103120"/>
            <a:ext cx="2926080" cy="4572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0" y="2148840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Profit Earned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2633472"/>
            <a:ext cx="20116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94360" y="2688336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B3A6B"/>
                </a:solidFill>
                <a:latin typeface="Calibri"/>
              </a:rPr>
              <a:t>10 Years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06040" y="2633472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51760" y="268833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₹6 Lakhs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77840" y="2633472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23559" y="268833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₹11.6 Lakhs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49640" y="2633472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95360" y="268833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₹5.6L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3227832"/>
            <a:ext cx="201168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4360" y="3282696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B3A6B"/>
                </a:solidFill>
                <a:latin typeface="Calibri"/>
              </a:rPr>
              <a:t>20 Years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06040" y="3227832"/>
            <a:ext cx="292608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651760" y="328269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₹12 Lakhs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577840" y="3227832"/>
            <a:ext cx="292608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23559" y="328269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₹49.9 Lakhs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549640" y="3227832"/>
            <a:ext cx="292608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595360" y="328269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₹37.9L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3822191"/>
            <a:ext cx="20116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94360" y="3877056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B3A6B"/>
                </a:solidFill>
                <a:latin typeface="Calibri"/>
              </a:rPr>
              <a:t>30 Years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606040" y="3822191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651760" y="387705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₹18 Lakhs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77840" y="3822191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23559" y="387705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₹1.76 Crores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549640" y="3822191"/>
            <a:ext cx="2926080" cy="56692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595360" y="3877056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A1A2E"/>
                </a:solidFill>
                <a:latin typeface="Calibri"/>
              </a:rPr>
              <a:t>₹1.58 Cr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5760" y="4736592"/>
            <a:ext cx="1143000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65760" y="48463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B3A6B"/>
                </a:solidFill>
                <a:latin typeface="Calibri"/>
              </a:rPr>
              <a:t>Key Insight: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525780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₹12L invested over 20 years becomes ₹49.9L — your money multiplied 4× with NO extra effort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5605272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The LONGER you stay invested, the MORE powerful compounding becomes (non-linear!)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7200" y="5952744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• Starting 5 years earlier can DOUBLE your final corpus — time is your biggest asset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Retirement Planning: Don't Leave It to Chance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Plan for the life you want AFTER you stop working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1143000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1B3A6B"/>
                </a:solidFill>
                <a:latin typeface="Calibri"/>
              </a:rPr>
              <a:t>How much do you need to retire comfortably?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1A1A2E"/>
                </a:solidFill>
                <a:latin typeface="Calibri"/>
              </a:rPr>
              <a:t>Formula: Annual Expenses at Retirement × 25  (the 4% safe withdrawal rule)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2606040"/>
            <a:ext cx="11430000" cy="5486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5760" y="2743200"/>
            <a:ext cx="7315200" cy="457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2816352"/>
            <a:ext cx="71323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Current monthly expense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0" y="2743200"/>
            <a:ext cx="402336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0" y="2816352"/>
            <a:ext cx="38404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8A020"/>
                </a:solidFill>
                <a:latin typeface="Calibri"/>
              </a:rPr>
              <a:t>₹40,000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3291840"/>
            <a:ext cx="7315200" cy="457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" y="3364992"/>
            <a:ext cx="71323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Expected at retirement (inflation-adjusted)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3291840"/>
            <a:ext cx="402336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0" y="3364992"/>
            <a:ext cx="38404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8A020"/>
                </a:solidFill>
                <a:latin typeface="Calibri"/>
              </a:rPr>
              <a:t>₹80,000/month = ₹9.6L/year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" y="3840480"/>
            <a:ext cx="7315200" cy="457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3913632"/>
            <a:ext cx="71323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Retirement corpus needed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772400" y="3840480"/>
            <a:ext cx="402336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0" y="3913632"/>
            <a:ext cx="38404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8A020"/>
                </a:solidFill>
                <a:latin typeface="Calibri"/>
              </a:rPr>
              <a:t>₹9.6L × 25 = ₹2.4 Crores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4389120"/>
            <a:ext cx="7315200" cy="457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4462272"/>
            <a:ext cx="71323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SIP to reach ₹2.4 Cr in 20 years @ 12%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2400" y="4389120"/>
            <a:ext cx="402336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863840" y="4462272"/>
            <a:ext cx="38404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8A020"/>
                </a:solidFill>
                <a:latin typeface="Calibri"/>
              </a:rPr>
              <a:t>≈ ₹24,000/month OR ₹12,000 started 25 yrs early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" y="480060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B3A6B"/>
                </a:solidFill>
                <a:latin typeface="Calibri"/>
              </a:rPr>
              <a:t>Retirement Building Blocks for Teachers: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" y="5166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6829E"/>
                </a:solidFill>
                <a:latin typeface="Calibri"/>
              </a:rPr>
              <a:t>EPF / GPF (if applicable)  |  NPS / Pension  |  PPF  |  ELSS  |  Equity MF SIPs  |  FDs for safety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566928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C0392B"/>
                </a:solidFill>
                <a:latin typeface="Calibri"/>
              </a:rPr>
              <a:t>⚠  Do NOT rely on only EPF/GPF. Start NPS or SIP in addition — they are tax-efficient and flexible.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Planning for Children's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Start early — education costs double every 7–10 years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1143000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627632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1B3A6B"/>
                </a:solidFill>
                <a:latin typeface="Calibri"/>
              </a:rPr>
              <a:t>Engineering / Medical / MBA in 2035 could cost ₹20–50 Lakhs. Are you prepared?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2148840"/>
            <a:ext cx="2834640" cy="6858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219456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Sukanya
Samriddhi Yojana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2880360"/>
            <a:ext cx="2834640" cy="31089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479" y="2971800"/>
            <a:ext cx="26060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For girl child only
8.2% interest (tax-free)
Deposit: ₹250–₹1.5L/year
Maturity: 21 years
Best: Govt-backed, tax-free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46120" y="2148840"/>
            <a:ext cx="2834640" cy="68580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337560" y="219456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Child Education
Mutual Fund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46120" y="2880360"/>
            <a:ext cx="2834640" cy="31089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83279" y="2971800"/>
            <a:ext cx="26060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Market-linked returns
No age restriction
No lock-in restriction
SIP from ₹500/month
Best: flexibility + growth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7920" y="2148840"/>
            <a:ext cx="2834640" cy="6858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9359" y="219456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PPF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7920" y="2880360"/>
            <a:ext cx="2834640" cy="31089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55080" y="2971800"/>
            <a:ext cx="26060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Risk-free, 7.1% p.a.
15-year lock-in
Tax-free maturity
Good for 0–5 yr old child
Best: safety + tax benefit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89720" y="2148840"/>
            <a:ext cx="2834640" cy="68580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81160" y="219456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ULIPs / Child Plans
(AVOID)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189720" y="2880360"/>
            <a:ext cx="2834640" cy="31089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26880" y="2971800"/>
            <a:ext cx="26060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❌ High charges: 3–5%
❌ Locks you in for 10–15 yrs
❌ Mediocre returns
❌ Complicated surrender rules
Use: Term + MF instead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5760" y="612648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1">
                <a:solidFill>
                  <a:srgbClr val="1B3A6B"/>
                </a:solidFill>
                <a:latin typeface="Calibri"/>
              </a:rPr>
              <a:t>Example: Start ₹5,000/month SIP when child is 3 years old → ₹34+ Lakhs by age 18 at 12% returns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Why Financial Well-Being Matters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The foundation of a stress-free, fulfilling life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72768"/>
            <a:ext cx="2788920" cy="50292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075688"/>
            <a:ext cx="2788920" cy="2011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4087368"/>
            <a:ext cx="2788920" cy="54864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0040" y="2103120"/>
            <a:ext cx="26974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1" i="0">
                <a:solidFill>
                  <a:srgbClr val="1B3A6B"/>
                </a:solidFill>
                <a:latin typeface="Calibri"/>
              </a:rPr>
              <a:t>76%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" y="3218688"/>
            <a:ext cx="26334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A1A2E"/>
                </a:solidFill>
                <a:latin typeface="Calibri"/>
              </a:rPr>
              <a:t>of working professionals live
paycheck to paycheck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18688" y="1572768"/>
            <a:ext cx="2788920" cy="50292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218688" y="2075688"/>
            <a:ext cx="2788920" cy="2011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218688" y="4087368"/>
            <a:ext cx="2788920" cy="54864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264408" y="2103120"/>
            <a:ext cx="26974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1" i="0">
                <a:solidFill>
                  <a:srgbClr val="16829E"/>
                </a:solidFill>
                <a:latin typeface="Calibri"/>
              </a:rPr>
              <a:t>68%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91840" y="3218688"/>
            <a:ext cx="26334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A1A2E"/>
                </a:solidFill>
                <a:latin typeface="Calibri"/>
              </a:rPr>
              <a:t>of Indians have zero
retirement savings plan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63056" y="1572768"/>
            <a:ext cx="2788920" cy="50292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163056" y="2075688"/>
            <a:ext cx="2788920" cy="2011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163056" y="4087368"/>
            <a:ext cx="2788920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08776" y="2103120"/>
            <a:ext cx="26974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1" i="0">
                <a:solidFill>
                  <a:srgbClr val="C0392B"/>
                </a:solidFill>
                <a:latin typeface="Calibri"/>
              </a:rPr>
              <a:t>₹2.5L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36208" y="3218688"/>
            <a:ext cx="26334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A1A2E"/>
                </a:solidFill>
                <a:latin typeface="Calibri"/>
              </a:rPr>
              <a:t>average annual loss due
to poor money decisions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107424" y="1572768"/>
            <a:ext cx="2788920" cy="50292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107424" y="2075688"/>
            <a:ext cx="2788920" cy="2011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107424" y="4087368"/>
            <a:ext cx="2788920" cy="54864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153144" y="2103120"/>
            <a:ext cx="26974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1" i="0">
                <a:solidFill>
                  <a:srgbClr val="D35F00"/>
                </a:solidFill>
                <a:latin typeface="Calibri"/>
              </a:rPr>
              <a:t>3×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80576" y="3218688"/>
            <a:ext cx="26334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A1A2E"/>
                </a:solidFill>
                <a:latin typeface="Calibri"/>
              </a:rPr>
              <a:t>more likely to have stress
with no financial plan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4320" y="4224528"/>
            <a:ext cx="1164031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402336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1B3A6B"/>
                </a:solidFill>
                <a:latin typeface="Calibri"/>
              </a:rPr>
              <a:t>As educators shaping young lives, your own financial health matters deeply.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45720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1A1A2E"/>
                </a:solidFill>
                <a:latin typeface="Calibri"/>
              </a:rPr>
              <a:t>Financial well-being = having security today + growth for tomorrow + freedom to choose.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5760" y="516636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1">
                <a:solidFill>
                  <a:srgbClr val="16829E"/>
                </a:solidFill>
                <a:latin typeface="Calibri"/>
              </a:rPr>
              <a:t>Today's session will give you practical tools, not just theory.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2436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01168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E8A020"/>
                </a:solidFill>
                <a:latin typeface="Calibri"/>
              </a:rPr>
              <a:t>▸  SECTION 4 — HABITS, MISTAKES &amp; YOUR ACTION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411480"/>
            <a:ext cx="22860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0" b="1" i="0">
                <a:solidFill>
                  <a:srgbClr val="2A5296"/>
                </a:solidFill>
                <a:latin typeface="Calibri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371600"/>
            <a:ext cx="10241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1">
                <a:solidFill>
                  <a:srgbClr val="FFFFFF"/>
                </a:solidFill>
                <a:latin typeface="Calibri"/>
              </a:rPr>
              <a:t>Someone is sitting in the shade today because someone planted a tree a long time ago. The best investment you can make is in yourself.</a:t>
            </a:r>
          </a:p>
        </p:txBody>
      </p:sp>
      <p:sp>
        <p:nvSpPr>
          <p:cNvPr id="7" name="Rectangle 6"/>
          <p:cNvSpPr/>
          <p:nvPr/>
        </p:nvSpPr>
        <p:spPr>
          <a:xfrm>
            <a:off x="1417320" y="4663440"/>
            <a:ext cx="102412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4791456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E8A020"/>
                </a:solidFill>
                <a:latin typeface="Calibri"/>
              </a:rPr>
              <a:t>— Warren Buffett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10 Common Financial Mistakes to Avoid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Awareness is the first step to prevention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5760720" cy="47548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572768"/>
            <a:ext cx="5577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0392B"/>
                </a:solidFill>
                <a:latin typeface="Calibri"/>
              </a:rPr>
              <a:t>⚠ Mistakes That Cost You Dearly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011680"/>
            <a:ext cx="5486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1. No budget — spending without tracking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2450592"/>
            <a:ext cx="5486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2. No emergency fund — living on the edge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2889504"/>
            <a:ext cx="5486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3. Buying insurance as investment (ULIP/endowment)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3328416"/>
            <a:ext cx="5486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4. No health insurance or inadequate cover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3767328"/>
            <a:ext cx="5486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5. Taking personal loans for wants (not needs)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09360" y="1508760"/>
            <a:ext cx="5577840" cy="47548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1572768"/>
            <a:ext cx="5394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0392B"/>
                </a:solidFill>
                <a:latin typeface="Calibri"/>
              </a:rPr>
              <a:t>⚠ Mistakes That Limit Your Wealth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011680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6. Investing based on tips, friends, or social media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450592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7. Stopping SIPs when markets fall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889504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8. Delaying retirement planning ('I'm still young')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328416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9. Not having a Will / nomination in all accounts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767328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10. Mixing finances with emotions / social pressure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4320" y="6373368"/>
            <a:ext cx="116128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74320" y="6446520"/>
            <a:ext cx="11612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1">
                <a:solidFill>
                  <a:srgbClr val="1B3A6B"/>
                </a:solidFill>
                <a:latin typeface="Calibri"/>
              </a:rPr>
              <a:t>Every mistake above is fixable — it's never too late to start right.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Building Wealth Habits That Stick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Inspired by Atomic Habits (James Clear) + The Richest Man in Babylon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5303520" cy="45720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572768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E8A020"/>
                </a:solidFill>
                <a:latin typeface="Calibri"/>
              </a:rPr>
              <a:t>7 Laws of The Richest Man
in Babylon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17627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1. Pay yourself first (save 10% off the top)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578608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2. Control your expenditures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980944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3. Make your money multiply (invest)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3383279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4. Guard your treasure from loss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785615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5. Make your home a profitable investment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18795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6. Ensure a future income (pension/insurance)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4590288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Calibri"/>
              </a:rPr>
              <a:t>7. Improve your ability to earn more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35040" y="1508760"/>
            <a:ext cx="5943600" cy="45720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26480" y="1572768"/>
            <a:ext cx="5760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Atomic Habits for Finance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72200" y="2057400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Make it OBVIOUS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231343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SIP auto-debit on salary day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2679192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Make it ATTRACTIVE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2935224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Track net worth growth monthly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72200" y="3300984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Make it EASY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72200" y="3557016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2-minute rule: set up SIP today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3922776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Make it SATISFYING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72200" y="4178808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Reward yourself for saving goals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2200" y="4544568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1% Better Daily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4800600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₹100/month increase each year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5166359"/>
            <a:ext cx="5669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▶ Habit Stacking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72200" y="542239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6829E"/>
                </a:solidFill>
                <a:latin typeface="Calibri"/>
              </a:rPr>
              <a:t>   → Salary receipt → transfer to savings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" y="6181344"/>
            <a:ext cx="11430000" cy="4572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6245352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1B3A6B"/>
                </a:solidFill>
                <a:latin typeface="Calibri"/>
              </a:rPr>
              <a:t>"We are what we repeatedly do. Excellence is not an act, but a habit."  — Aristotle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Your Financial Reading 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10 Books That Will Transform Your Relationship with Money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36192"/>
            <a:ext cx="320040" cy="71323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2608" y="1700784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1536192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1581912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The Psychology of Money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1920240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Morgan Housel  |  Mindset &amp; Behaviour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2414015"/>
            <a:ext cx="320040" cy="713232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92608" y="2578608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2414015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2459735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Rich Dad Poor Dad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2798063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R. Kiyosaki  |  Assets vs Liabilities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4320" y="3291839"/>
            <a:ext cx="320040" cy="71323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92608" y="3456432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3291839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7240" y="3337559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Let's Talk Money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3675887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Monika Halan  |  Indian Finance Guide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4320" y="4169663"/>
            <a:ext cx="320040" cy="713232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92608" y="4334255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" y="4169663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7240" y="4215383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The Richest Man in Babylon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" y="4553712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G. S. Clason  |  Wealth Principles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4320" y="5047488"/>
            <a:ext cx="320040" cy="713232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92608" y="5212079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" y="5047488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77240" y="5093207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Atomic Habits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7240" y="5431536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James Clear  |  Financial Discipline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309360" y="1536192"/>
            <a:ext cx="320040" cy="713232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327648" y="1700784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675120" y="1536192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12280" y="1581912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I Will Teach You to Be Rich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12280" y="1920240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Ramit Sethi  |  Practical Roadmap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09360" y="2414015"/>
            <a:ext cx="320040" cy="71323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327648" y="2578608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675120" y="2414015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812280" y="2459735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The Intelligent Investor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12280" y="2798063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B. Graham  |  Investing Classic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309360" y="3291839"/>
            <a:ext cx="320040" cy="713232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327648" y="3456432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675120" y="3291839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812280" y="3337559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The Millionaire Next Door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2280" y="3675887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Stanley &amp; Danko  |  Wealth Habits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309360" y="4169663"/>
            <a:ext cx="320040" cy="71323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327648" y="4334255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75120" y="4169663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812280" y="4215383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A Random Walk Down Wall Street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812280" y="4553712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B. Malkiel  |  Index Investing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309360" y="5047488"/>
            <a:ext cx="320040" cy="713232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27648" y="5212079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675120" y="5047488"/>
            <a:ext cx="5577840" cy="71323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812280" y="5093207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3A6B"/>
                </a:solidFill>
                <a:latin typeface="Calibri"/>
              </a:rPr>
              <a:t>The Algebra of Wealth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12280" y="5431536"/>
            <a:ext cx="5394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Calibri"/>
              </a:rPr>
              <a:t>Scott Galloway  |  Modern Wealth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Your 90-Day Financial Action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Start today — small actions, big results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2834640" cy="7772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536192"/>
            <a:ext cx="269748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Week 1–2
🎯 ASSESS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2331720"/>
            <a:ext cx="2834640" cy="35204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79" y="242316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List all income sources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79" y="283464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Track every expense for 2 weeks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79" y="324612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Calculate your Net Worth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79" y="365760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Check existing insurance policies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79" y="406908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Review nominations in all accounts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46120" y="1508760"/>
            <a:ext cx="2834640" cy="77724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37560" y="1536192"/>
            <a:ext cx="269748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Week 3–4
🏗 PROTECT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46120" y="2331720"/>
            <a:ext cx="2834640" cy="35204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383279" y="242316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Buy/upgrade term life insurance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83279" y="283464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Buy/upgrade health insurance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83279" y="324612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Open a liquid fund for emergency corpus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83279" y="365760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Set up emergency fund transfer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83279" y="406908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Make a simple monthly budget (50-30-20)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17920" y="1508760"/>
            <a:ext cx="2834640" cy="77724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59" y="1536192"/>
            <a:ext cx="269748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Month 2
📈 INVEST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217920" y="2331720"/>
            <a:ext cx="2834640" cy="35204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55080" y="242316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Open PPF account (if not done)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80" y="283464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Start SIP in ELSS (₹2,000+)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80" y="324612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Start NPS contribution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5080" y="365760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Set up auto-debit for all savings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55080" y="406908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Open children's education fund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189720" y="1508760"/>
            <a:ext cx="2834640" cy="77724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81160" y="1536192"/>
            <a:ext cx="269748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Month 3
🚀 GROW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89720" y="2331720"/>
            <a:ext cx="2834640" cy="352044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326880" y="242316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Review and adjust 50-30-20 budget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26880" y="283464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Increase SIP by ₹500–₹1,000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26880" y="324612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Read 1 book from the list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26880" y="365760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Calculate retirement corpus needed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26880" y="4069080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2E"/>
                </a:solidFill>
                <a:latin typeface="Calibri"/>
              </a:rPr>
              <a:t>✓ Teach one family member what you learned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74320" y="5989320"/>
            <a:ext cx="11612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1B3A6B"/>
                </a:solidFill>
                <a:latin typeface="Calibri"/>
              </a:rPr>
              <a:t>"The best time to plant a tree was 20 years ago. The second best time is NOW." — Chinese Proverb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My Financial Planner — Worksheet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Sections A–D: Your Snapshot  |  Private &amp; Confidential — Keep This With You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1463040"/>
            <a:ext cx="5623560" cy="30175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0040" y="1508760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A   Income &amp; Monthly Expenses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1764792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8328" y="1810512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Monthly Take-Home Income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4760" y="1810512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2039112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328" y="2084831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Essential Expenses (rent, food, travel)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94760" y="2084831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2313432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8328" y="2359151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EMI / Loan Repayments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94760" y="2359151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2587751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38328" y="2633471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Savings &amp; Investments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4760" y="2633471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28600" y="2862071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38328" y="2907791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Discretionary (wants, treats)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94760" y="2907791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3209543"/>
            <a:ext cx="5623560" cy="301752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20040" y="3255263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B   Net Worth Snapshot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8600" y="3511295"/>
            <a:ext cx="5623560" cy="283464"/>
          </a:xfrm>
          <a:prstGeom prst="rect">
            <a:avLst/>
          </a:prstGeom>
          <a:solidFill>
            <a:srgbClr val="D0EF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38328" y="3557015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Total Assets (savings, PF, FD, property)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94760" y="3557015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₹ ___________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8600" y="3794759"/>
            <a:ext cx="5623560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38328" y="3840479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Total Liabilities (home loan, car loan, CC)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94760" y="3840479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₹ ___________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600" y="4078223"/>
            <a:ext cx="5623560" cy="283464"/>
          </a:xfrm>
          <a:prstGeom prst="rect">
            <a:avLst/>
          </a:prstGeom>
          <a:solidFill>
            <a:srgbClr val="D0EF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38328" y="4123943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A1A2E"/>
                </a:solidFill>
                <a:latin typeface="Calibri"/>
              </a:rPr>
              <a:t>MY NET WORTH  (Assets − Liabilities)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94760" y="4123943"/>
            <a:ext cx="1920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₹ ___________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36792" y="1463040"/>
            <a:ext cx="5623560" cy="301752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28231" y="1508760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C   Budget Check — 50-30-20 Rule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36792" y="1764792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46520" y="1810512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Needs — target 50% of income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765792" y="1810512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35F00"/>
                </a:solidFill>
                <a:latin typeface="Calibri"/>
              </a:rPr>
              <a:t>₹ _________ / ____%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336792" y="2039112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446520" y="2084831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Wants — target 30% of income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765792" y="2084831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35F00"/>
                </a:solidFill>
                <a:latin typeface="Calibri"/>
              </a:rPr>
              <a:t>₹ _________ / ____%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336792" y="2313432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446520" y="2359151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Savings — target 20% of income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65792" y="2359151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35F00"/>
                </a:solidFill>
                <a:latin typeface="Calibri"/>
              </a:rPr>
              <a:t>₹ _________ / ____%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336792" y="2587751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446520" y="2633471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Gap / Overshoot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765792" y="2633471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35F00"/>
                </a:solidFill>
                <a:latin typeface="Calibri"/>
              </a:rPr>
              <a:t>₹ _____________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336792" y="2862071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446520" y="2907791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My Action to Correct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765792" y="2907791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35F00"/>
                </a:solidFill>
                <a:latin typeface="Calibri"/>
              </a:rPr>
              <a:t>_________________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336792" y="3209543"/>
            <a:ext cx="5623560" cy="30175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28231" y="3255263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D   Emergency Fund Tracker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336792" y="3511295"/>
            <a:ext cx="5623560" cy="274320"/>
          </a:xfrm>
          <a:prstGeom prst="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446520" y="3557015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Essential Monthly Expenses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65792" y="3557015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27AE60"/>
                </a:solidFill>
                <a:latin typeface="Calibri"/>
              </a:rPr>
              <a:t>₹ ___________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336792" y="3785615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446520" y="3831335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Target Fund (6 months expenses)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765792" y="3831335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27AE60"/>
                </a:solidFill>
                <a:latin typeface="Calibri"/>
              </a:rPr>
              <a:t>₹ ___________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336792" y="4059935"/>
            <a:ext cx="5623560" cy="274320"/>
          </a:xfrm>
          <a:prstGeom prst="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446520" y="4105655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Current Emergency Savings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765792" y="4105655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27AE60"/>
                </a:solidFill>
                <a:latin typeface="Calibri"/>
              </a:rPr>
              <a:t>₹ ___________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336792" y="4334255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446520" y="4379975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Gap to Fill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765792" y="4379975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27AE60"/>
                </a:solidFill>
                <a:latin typeface="Calibri"/>
              </a:rPr>
              <a:t>₹ ___________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336792" y="4608575"/>
            <a:ext cx="5623560" cy="274320"/>
          </a:xfrm>
          <a:prstGeom prst="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6446520" y="4654295"/>
            <a:ext cx="3246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Target Completion Date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9765792" y="4654295"/>
            <a:ext cx="2057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27AE60"/>
                </a:solidFill>
                <a:latin typeface="Calibri"/>
              </a:rPr>
              <a:t>______ / ______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My Financial Planner — Action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Sections E–H: Protection, Investment &amp; Goals  |  Private &amp; Confidential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1463040"/>
            <a:ext cx="5623560" cy="301752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0040" y="1508760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E   Insurance Coverage Check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1764792"/>
            <a:ext cx="5623560" cy="283464"/>
          </a:xfrm>
          <a:prstGeom prst="rect">
            <a:avLst/>
          </a:prstGeom>
          <a:solidFill>
            <a:srgbClr val="F0E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8328" y="1810512"/>
            <a:ext cx="2331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Term Life Insurance Cover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5768" y="1810512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8E44AD"/>
                </a:solidFill>
                <a:latin typeface="Calibri"/>
              </a:rPr>
              <a:t>₹ _____ Cr  |  Premium ₹ _____/yr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2048256"/>
            <a:ext cx="5623560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328" y="2093976"/>
            <a:ext cx="2331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Health Insurance Cover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15768" y="2093976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8E44AD"/>
                </a:solidFill>
                <a:latin typeface="Calibri"/>
              </a:rPr>
              <a:t>₹ _____ L    |  Premium ₹ _____/yr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2331720"/>
            <a:ext cx="5623560" cy="283464"/>
          </a:xfrm>
          <a:prstGeom prst="rect">
            <a:avLst/>
          </a:prstGeom>
          <a:solidFill>
            <a:srgbClr val="F0E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8328" y="2377440"/>
            <a:ext cx="2331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Coverage Gap / Action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15768" y="2377440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8E44AD"/>
                </a:solidFill>
                <a:latin typeface="Calibri"/>
              </a:rPr>
              <a:t>___________________________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2688336"/>
            <a:ext cx="5623560" cy="30175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20040" y="2734056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F   My Investment Plan (Annual)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2990088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8328" y="3035808"/>
            <a:ext cx="31089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SIP — Equity / ELSS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02152" y="3035808"/>
            <a:ext cx="2240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___________/month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8600" y="3264408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38328" y="3310128"/>
            <a:ext cx="31089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PPF Contribution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02152" y="3310128"/>
            <a:ext cx="2240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___________/year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8600" y="3538728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38328" y="3584448"/>
            <a:ext cx="31089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NPS (Tier I)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02152" y="3584448"/>
            <a:ext cx="2240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___________/year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8600" y="3813048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38328" y="3858768"/>
            <a:ext cx="31089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Other (FD, gold, direct equity)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02152" y="3858768"/>
            <a:ext cx="2240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___________/year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600" y="4087368"/>
            <a:ext cx="5623560" cy="27432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38328" y="4133087"/>
            <a:ext cx="31089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A1A2E"/>
                </a:solidFill>
                <a:latin typeface="Calibri"/>
              </a:rPr>
              <a:t>TOTAL Annual Investment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02152" y="4133087"/>
            <a:ext cx="2240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3A6B"/>
                </a:solidFill>
                <a:latin typeface="Calibri"/>
              </a:rPr>
              <a:t>₹ ___________/year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36792" y="1463040"/>
            <a:ext cx="5623560" cy="301752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28231" y="1508760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G   My Financial Goals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36792" y="1764792"/>
            <a:ext cx="5623560" cy="301752"/>
          </a:xfrm>
          <a:prstGeom prst="rect">
            <a:avLst/>
          </a:prstGeom>
          <a:solidFill>
            <a:srgbClr val="D0EF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46520" y="1810512"/>
            <a:ext cx="5440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Goal 1: _________________ | ₹ _____________ | By ________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336792" y="2066544"/>
            <a:ext cx="5623560" cy="3017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46520" y="2112264"/>
            <a:ext cx="5440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Goal 2: _________________ | ₹ _____________ | By ________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336792" y="2368296"/>
            <a:ext cx="5623560" cy="301752"/>
          </a:xfrm>
          <a:prstGeom prst="rect">
            <a:avLst/>
          </a:prstGeom>
          <a:solidFill>
            <a:srgbClr val="D0EF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446520" y="2414016"/>
            <a:ext cx="5440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6829E"/>
                </a:solidFill>
                <a:latin typeface="Calibri"/>
              </a:rPr>
              <a:t>Goal 3: _________________ | ₹ _____________ | By ________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336792" y="2743200"/>
            <a:ext cx="5623560" cy="301752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428231" y="2788920"/>
            <a:ext cx="5486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H   My 90-Day Action Checklist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336792" y="3044952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46520" y="3090672"/>
            <a:ext cx="5440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☐  Open / top-up my emergency fund account this week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336792" y="3319272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446520" y="3364992"/>
            <a:ext cx="5440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☐  Review &amp; buy / renew term + health insurance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336792" y="3593592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446520" y="3639312"/>
            <a:ext cx="5440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☐  Start first SIP (even ₹500 counts!)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336792" y="3867912"/>
            <a:ext cx="562356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446520" y="3913632"/>
            <a:ext cx="5440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☐  Write down my current net worth today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336792" y="4142232"/>
            <a:ext cx="5623560" cy="274320"/>
          </a:xfrm>
          <a:prstGeom prst="rect">
            <a:avLst/>
          </a:prstGeom>
          <a:solidFill>
            <a:srgbClr val="FFF0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446520" y="4187952"/>
            <a:ext cx="5440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Calibri"/>
              </a:rPr>
              <a:t>☐  Read one financial book this quarter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28600" y="4526280"/>
            <a:ext cx="11731752" cy="347472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320040" y="4581144"/>
            <a:ext cx="14630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B3A6B"/>
                </a:solidFill>
                <a:latin typeface="Calibri"/>
              </a:rPr>
              <a:t>★  MY PLEDGE: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28800" y="4581144"/>
            <a:ext cx="996696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B3A6B"/>
                </a:solidFill>
                <a:latin typeface="Calibri"/>
              </a:rPr>
              <a:t>I commit to: _____________________________________________ by ______________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28600" y="4928616"/>
            <a:ext cx="11731752" cy="292608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320040" y="4983480"/>
            <a:ext cx="50292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B3A6B"/>
                </a:solidFill>
                <a:latin typeface="Calibri"/>
              </a:rPr>
              <a:t>Signed: _________________________________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577840" y="4983480"/>
            <a:ext cx="32004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B3A6B"/>
                </a:solidFill>
                <a:latin typeface="Calibri"/>
              </a:rPr>
              <a:t>Date: ____________________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Key Takeaways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5 Things to Remember After Today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72768"/>
            <a:ext cx="548640" cy="80467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737360"/>
            <a:ext cx="5486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05840" y="1572768"/>
            <a:ext cx="10789920" cy="80467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1618488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B3A6B"/>
                </a:solidFill>
                <a:latin typeface="Calibri"/>
              </a:rPr>
              <a:t>MINDSET FIRST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1618488"/>
            <a:ext cx="72237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Your relationship with money determines your wealth — change the mindset, change the outcome.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2487168"/>
            <a:ext cx="548640" cy="804672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2651760"/>
            <a:ext cx="5486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05840" y="2487168"/>
            <a:ext cx="10789920" cy="80467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2532887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6829E"/>
                </a:solidFill>
                <a:latin typeface="Calibri"/>
              </a:rPr>
              <a:t>PAY YOURSELF FIRST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2532887"/>
            <a:ext cx="72237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Save at least 20% of income BEFORE spending. Automate it on salary day.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3401568"/>
            <a:ext cx="548640" cy="8046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3566160"/>
            <a:ext cx="5486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05840" y="3401568"/>
            <a:ext cx="10789920" cy="80467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97280" y="3447287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27AE60"/>
                </a:solidFill>
                <a:latin typeface="Calibri"/>
              </a:rPr>
              <a:t>PROTECT BEFORE YOU INVEST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89120" y="3447287"/>
            <a:ext cx="72237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Emergency fund + Term insurance + Health insurance = your financial foundation.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4315968"/>
            <a:ext cx="548640" cy="804672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5760" y="4480559"/>
            <a:ext cx="5486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05840" y="4315968"/>
            <a:ext cx="10789920" cy="80467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97280" y="4361688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D35F00"/>
                </a:solidFill>
                <a:latin typeface="Calibri"/>
              </a:rPr>
              <a:t>START SMALL, START NOW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89120" y="4361688"/>
            <a:ext cx="72237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₹500/month SIP today beats ₹5,000/month started 10 years later. Time is everything.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5230368"/>
            <a:ext cx="548640" cy="804672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5394959"/>
            <a:ext cx="5486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05840" y="5230368"/>
            <a:ext cx="10789920" cy="80467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97280" y="5276088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E44AD"/>
                </a:solidFill>
                <a:latin typeface="Calibri"/>
              </a:rPr>
              <a:t>KEEP LEARNING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89120" y="5276088"/>
            <a:ext cx="72237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Read one financial book. Learn. Implement. Teach someone else. Repeat.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2436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64592" y="3108960"/>
            <a:ext cx="11859768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73152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1" i="0">
                <a:solidFill>
                  <a:srgbClr val="FFFFFF"/>
                </a:solidFill>
                <a:latin typeface="Calibri"/>
              </a:rPr>
              <a:t>THANK YOU!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78308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E8A020"/>
                </a:solidFill>
                <a:latin typeface="Calibri"/>
              </a:rPr>
              <a:t>Your financial journey starts today.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423160"/>
            <a:ext cx="10332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E8F0FE"/>
                </a:solidFill>
                <a:latin typeface="Calibri"/>
              </a:rPr>
              <a:t>QUESTIONS &amp; DISCUSSION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29184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E8A020"/>
                </a:solidFill>
                <a:latin typeface="Calibri"/>
              </a:rPr>
              <a:t>Contact &amp; Resources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371600" y="3291840"/>
            <a:ext cx="9445752" cy="73152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371600" y="3364992"/>
            <a:ext cx="9445752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206240"/>
            <a:ext cx="10332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  <a:latin typeface="Calibri"/>
              </a:rPr>
              <a:t>📧  aiwithram@gmail.com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590288"/>
            <a:ext cx="10332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  <a:latin typeface="Calibri"/>
              </a:rPr>
              <a:t>📚  Start with: The Psychology of Money  (Morgan Housel) — Amazon / Kindle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4974336"/>
            <a:ext cx="10332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  <a:latin typeface="Calibri"/>
              </a:rPr>
              <a:t>📱  Free Tools: Zerodha Coin (MF) · Groww (SIP) · ClearTax (Tax planning)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358383"/>
            <a:ext cx="10332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  <a:latin typeface="Calibri"/>
              </a:rPr>
              <a:t>🏛  Government: npscra.nsdl.co.in  |  ppfonline.sbi.co.in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760720"/>
            <a:ext cx="11274552" cy="4572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85216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E8A020"/>
                </a:solidFill>
                <a:latin typeface="Calibri"/>
              </a:rPr>
              <a:t>"An investment in knowledge pays the best interest." — Benjamin Franklin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Today's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60 Minutes to Financial Clarity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7276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1627632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0–5 min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31720" y="157276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0" y="1627632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🎯  Introduction &amp; Ice Breaker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212140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2176272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5–15 min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31720" y="212140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468880" y="2176272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🧠  The Psychology of Money – Mindset First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267004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760" y="2724912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15–25 min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331720" y="267004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468880" y="2724912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🏗  Building Your Financial Foundation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" y="321868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65760" y="3273552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25–35 min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31720" y="321868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468880" y="3273552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💰  Smart Budgeting &amp; Emergency Fund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376732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60" y="3822191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35–50 min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31720" y="376732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468880" y="3822191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📈  Investing Basics – Mutual Funds, PPF, NPS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4315968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4370831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50–57 min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331720" y="4315968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468880" y="4370831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⚠  Common Mistakes &amp; Wealth Habits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5760" y="4864607"/>
            <a:ext cx="1920240" cy="438912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4919471"/>
            <a:ext cx="1920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8A020"/>
                </a:solidFill>
                <a:latin typeface="Calibri"/>
              </a:rPr>
              <a:t>57–60 min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331720" y="4864607"/>
            <a:ext cx="8961120" cy="438912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468880" y="4919471"/>
            <a:ext cx="87782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1A2E"/>
                </a:solidFill>
                <a:latin typeface="Calibri"/>
              </a:rPr>
              <a:t>✅  Action Plan &amp; Q&amp;A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Quick Poll – Where Are You?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Be honest – this is a safe space!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1481328"/>
            <a:ext cx="1173175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 i="0">
                <a:solidFill>
                  <a:srgbClr val="1A1A2E"/>
                </a:solidFill>
                <a:latin typeface="Calibri"/>
              </a:rPr>
              <a:t>Raise your hand for the option that best describes you right now: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2029968"/>
            <a:ext cx="11731752" cy="768096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56032" y="2084832"/>
            <a:ext cx="658368" cy="6583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28600" y="2066544"/>
            <a:ext cx="658368" cy="658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2139696"/>
            <a:ext cx="658368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C0392B"/>
                </a:solidFill>
                <a:latin typeface="Calibri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2231136"/>
            <a:ext cx="868680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I have NO budget or savings plan at all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802368" y="2212848"/>
            <a:ext cx="210312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802368" y="2231136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0392B"/>
                </a:solidFill>
                <a:latin typeface="Calibri"/>
              </a:rPr>
              <a:t>Starting Point 🌱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2944368"/>
            <a:ext cx="11731752" cy="768096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256032" y="2999232"/>
            <a:ext cx="658368" cy="6583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228600" y="2980944"/>
            <a:ext cx="658368" cy="658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" y="3054096"/>
            <a:ext cx="658368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D35F00"/>
                </a:solidFill>
                <a:latin typeface="Calibri"/>
              </a:rPr>
              <a:t>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840" y="3145536"/>
            <a:ext cx="868680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I save sometimes, but not consistently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802368" y="3127248"/>
            <a:ext cx="210312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802368" y="3145536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D35F00"/>
                </a:solidFill>
                <a:latin typeface="Calibri"/>
              </a:rPr>
              <a:t>Getting There 📊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28600" y="3858768"/>
            <a:ext cx="11731752" cy="768096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56032" y="3913632"/>
            <a:ext cx="658368" cy="6583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28600" y="3895344"/>
            <a:ext cx="658368" cy="658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3968496"/>
            <a:ext cx="658368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16829E"/>
                </a:solidFill>
                <a:latin typeface="Calibri"/>
              </a:rPr>
              <a:t>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" y="4059936"/>
            <a:ext cx="868680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I save regularly but haven't started investing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802368" y="4041648"/>
            <a:ext cx="210312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802368" y="4059936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6829E"/>
                </a:solidFill>
                <a:latin typeface="Calibri"/>
              </a:rPr>
              <a:t>On Track ✨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8600" y="4773168"/>
            <a:ext cx="11731752" cy="768096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256032" y="4828032"/>
            <a:ext cx="658368" cy="6583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228600" y="4809744"/>
            <a:ext cx="658368" cy="658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28600" y="4882896"/>
            <a:ext cx="658368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1B3A6B"/>
                </a:solidFill>
                <a:latin typeface="Calibri"/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" y="4974336"/>
            <a:ext cx="868680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I save AND invest systematically every month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802368" y="4956048"/>
            <a:ext cx="210312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802368" y="4974336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B3A6B"/>
                </a:solidFill>
                <a:latin typeface="Calibri"/>
              </a:rPr>
              <a:t>Financial Pro! 🏆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8600" y="5870448"/>
            <a:ext cx="117317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228600" y="5961888"/>
            <a:ext cx="1173175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1">
                <a:solidFill>
                  <a:srgbClr val="1B3A6B"/>
                </a:solidFill>
                <a:latin typeface="Calibri"/>
              </a:rPr>
              <a:t>Wherever you are today — A, B, C, or D — this session gives you the next step. 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What is Financial Well-Being?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More than just money in the bank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54480"/>
            <a:ext cx="2834640" cy="2743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62763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1B3A6B"/>
                </a:solidFill>
                <a:latin typeface="Calibri"/>
              </a:rPr>
              <a:t>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1664207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Security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2084831"/>
            <a:ext cx="2651760" cy="214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Ability to meet daily expenses &amp; handle emergencies without panic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0128" y="1554480"/>
            <a:ext cx="2834640" cy="2743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01568" y="162763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1B3A6B"/>
                </a:solidFill>
                <a:latin typeface="Calibri"/>
              </a:rPr>
              <a:t>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50208" y="1664207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Growth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01568" y="2084831"/>
            <a:ext cx="2651760" cy="214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Consistently growing your wealth through savings &amp; investments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54496" y="1554480"/>
            <a:ext cx="2834640" cy="2743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45936" y="162763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1B3A6B"/>
                </a:solidFill>
                <a:latin typeface="Calibri"/>
              </a:rPr>
              <a:t>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94576" y="1664207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Freedom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45936" y="2084831"/>
            <a:ext cx="2651760" cy="214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Ability to make life choices without being limited by money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98864" y="1554480"/>
            <a:ext cx="2834640" cy="274320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90304" y="162763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1B3A6B"/>
                </a:solidFill>
                <a:latin typeface="Calibri"/>
              </a:rPr>
              <a:t>☮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38944" y="1664207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3A6B"/>
                </a:solidFill>
                <a:latin typeface="Calibri"/>
              </a:rPr>
              <a:t>Peace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90304" y="2084831"/>
            <a:ext cx="2651760" cy="214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Low financial stress; confidence about your financial future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760" y="45720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1B3A6B"/>
                </a:solidFill>
                <a:latin typeface="Calibri"/>
              </a:rPr>
              <a:t>Financial well-being is not about being rich — it's about being in control.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5074920"/>
            <a:ext cx="1143000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65760" y="521208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1">
                <a:solidFill>
                  <a:srgbClr val="16829E"/>
                </a:solidFill>
                <a:latin typeface="Calibri"/>
              </a:rPr>
              <a:t>"Do not save what is left after spending; instead spend what is left after saving."  — Warren Buffett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The Psychology of Money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Your behaviour matters more than your knowledge | Morgan Housel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1508760"/>
            <a:ext cx="5303520" cy="475488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572768"/>
            <a:ext cx="5120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1B3A6B"/>
                </a:solidFill>
                <a:latin typeface="Calibri"/>
              </a:rPr>
              <a:t>📖 Key Lessons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05740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Getting rich ≠ staying rich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44144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Time in market beats timing the market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82549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Reasonable &gt; Rational in money decisions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320954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Wealth is what you don't spend (it's invisible)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593591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Compounding requires patience, not genius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977639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Save without a specific goal — for flexibility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436168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1A2E"/>
                </a:solidFill>
                <a:latin typeface="Calibri"/>
              </a:rPr>
              <a:t>• Never risk what you have for what you don't need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89320" y="1508760"/>
            <a:ext cx="5852160" cy="4754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080760" y="1572768"/>
            <a:ext cx="5669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E8A020"/>
                </a:solidFill>
                <a:latin typeface="Calibri"/>
              </a:rPr>
              <a:t>🧠 Common Money Mistakes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26480" y="205740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Buying on EMI what you can't afford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6480" y="2441448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Comparing lifestyle with others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2825496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Treating salary as spending money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3209544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No emergency fund ('I'll manage')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6480" y="3593591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Investing in what your friend told you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6480" y="3977639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❌  Stopping SIP when markets fall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26480" y="4361688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✅  Mindset shift: 'I am the CFO of my life'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Rich Mindset vs Poor Mindset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Based on Rich Dad Poor Dad — Robert Kiyosaki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1508760"/>
            <a:ext cx="5577840" cy="475488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4320" y="1536192"/>
            <a:ext cx="5577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libri"/>
              </a:rPr>
              <a:t>Poor / Middle-Class Mindset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1508760"/>
            <a:ext cx="5577840" cy="475488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0" y="1536192"/>
            <a:ext cx="5577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E8A020"/>
                </a:solidFill>
                <a:latin typeface="Calibri"/>
              </a:rPr>
              <a:t>Wealthy Mindset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2103120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2157984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"I can't afford it"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9360" y="2103120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2157984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"How can I afford it?"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4320" y="2578608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760" y="2633472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Works for money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2578608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0" y="2633472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Makes money work for them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4320" y="3054096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65760" y="3108960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Buys liabilities (car, TV on EMI)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9360" y="3054096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3108960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Buys assets (investments, property)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4320" y="3529584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60" y="3584448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Spends first, saves what's left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09360" y="3529584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0" y="3584448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Saves first, spends what's left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4320" y="4005072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4059935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Avoids talking about money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309360" y="4005072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00800" y="4059935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Studies &amp; discusses money openly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74320" y="4480560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4535424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Fears taking financial risks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309360" y="4480560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00800" y="4535424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Calculates &amp; manages risk wisely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74320" y="4956048"/>
            <a:ext cx="5577840" cy="420624"/>
          </a:xfrm>
          <a:prstGeom prst="rect">
            <a:avLst/>
          </a:prstGeom>
          <a:solidFill>
            <a:srgbClr val="FF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65760" y="5010912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0392B"/>
                </a:solidFill>
                <a:latin typeface="Calibri"/>
              </a:rPr>
              <a:t>Relies on one income stream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09360" y="4956048"/>
            <a:ext cx="5577840" cy="420624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00800" y="5010912"/>
            <a:ext cx="53949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B3A6B"/>
                </a:solidFill>
                <a:latin typeface="Calibri"/>
              </a:rPr>
              <a:t>Builds multiple income sources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24360" y="0"/>
            <a:ext cx="164592" cy="685800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01168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E8A020"/>
                </a:solidFill>
                <a:latin typeface="Calibri"/>
              </a:rPr>
              <a:t>▸  SECTION 2 — BUILD YOUR FINANCIAL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411480"/>
            <a:ext cx="22860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0" b="1" i="0">
                <a:solidFill>
                  <a:srgbClr val="2A5296"/>
                </a:solidFill>
                <a:latin typeface="Calibri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371600"/>
            <a:ext cx="10241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1">
                <a:solidFill>
                  <a:srgbClr val="FFFFFF"/>
                </a:solidFill>
                <a:latin typeface="Calibri"/>
              </a:rPr>
              <a:t>Financial peace isn't the acquisition of stuff. It's learning to live on less than you make, so you have money to invest and money to give.</a:t>
            </a:r>
          </a:p>
        </p:txBody>
      </p:sp>
      <p:sp>
        <p:nvSpPr>
          <p:cNvPr id="7" name="Rectangle 6"/>
          <p:cNvSpPr/>
          <p:nvPr/>
        </p:nvSpPr>
        <p:spPr>
          <a:xfrm>
            <a:off x="1417320" y="4663440"/>
            <a:ext cx="102412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4791456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E8A020"/>
                </a:solidFill>
                <a:latin typeface="Calibri"/>
              </a:rPr>
              <a:t>— Dave Ramsey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32588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25880"/>
            <a:ext cx="12188952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24360" y="1380744"/>
            <a:ext cx="164592" cy="5157216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91440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Know Your Numbers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777240"/>
            <a:ext cx="11430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8A020"/>
                </a:solidFill>
                <a:latin typeface="Calibri"/>
              </a:rPr>
              <a:t>You can't manage what you don't measure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8686800" cy="32004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6537960"/>
            <a:ext cx="3502152" cy="320040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6565392"/>
            <a:ext cx="8321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Financial Well-Being Workshop  |  Financial Planning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6565392"/>
            <a:ext cx="345643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1B3A6B"/>
                </a:solidFill>
                <a:latin typeface="Calibri"/>
              </a:rPr>
              <a:t>www.ramkrishan.com/financial_planning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55448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B3A6B"/>
                </a:solidFill>
                <a:latin typeface="Calibri"/>
              </a:rPr>
              <a:t>Step 1: Complete Your Personal Financial Statement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2103120"/>
            <a:ext cx="2834640" cy="457200"/>
          </a:xfrm>
          <a:prstGeom prst="rect">
            <a:avLst/>
          </a:prstGeom>
          <a:solidFill>
            <a:srgbClr val="1B3A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2148840"/>
            <a:ext cx="2651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Income 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" y="2606040"/>
            <a:ext cx="2834640" cy="26517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79" y="2697480"/>
            <a:ext cx="25603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Monthly Take-Home Salary
+ Any side income
+ Rental / Interest income
= TOTAL INCOME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46120" y="2103120"/>
            <a:ext cx="2834640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37560" y="2148840"/>
            <a:ext cx="2651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Expenses 💸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46120" y="2606040"/>
            <a:ext cx="2834640" cy="26517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83279" y="2697480"/>
            <a:ext cx="25603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Fixed: EMI, rent, insurance
Variable: groceries, utilities
Discretionary: dining, shopping
= TOTAL EXPENSES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2103120"/>
            <a:ext cx="2834640" cy="457200"/>
          </a:xfrm>
          <a:prstGeom prst="rect">
            <a:avLst/>
          </a:prstGeom>
          <a:solidFill>
            <a:srgbClr val="168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09359" y="2148840"/>
            <a:ext cx="2651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Assets 🏦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7920" y="2606040"/>
            <a:ext cx="2834640" cy="26517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55080" y="2697480"/>
            <a:ext cx="25603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Savings in bank
Mutual funds / FDs
PPF / NPS / PF balance
Property value
= TOTAL ASSETS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189720" y="2103120"/>
            <a:ext cx="2834640" cy="457200"/>
          </a:xfrm>
          <a:prstGeom prst="rect">
            <a:avLst/>
          </a:prstGeom>
          <a:solidFill>
            <a:srgbClr val="D35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281160" y="2148840"/>
            <a:ext cx="2651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Liabilities 📋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189720" y="2606040"/>
            <a:ext cx="2834640" cy="2651760"/>
          </a:xfrm>
          <a:prstGeom prst="rect">
            <a:avLst/>
          </a:prstGeom>
          <a:solidFill>
            <a:srgbClr val="E8F0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26880" y="2697480"/>
            <a:ext cx="25603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1A2E"/>
                </a:solidFill>
                <a:latin typeface="Calibri"/>
              </a:rPr>
              <a:t>Home loan outstanding
Car loan outstanding
Credit card dues
Personal loans
= TOTAL LIABILITIES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4320" y="5394960"/>
            <a:ext cx="11612880" cy="54864"/>
          </a:xfrm>
          <a:prstGeom prst="rect">
            <a:avLst/>
          </a:prstGeom>
          <a:solidFill>
            <a:srgbClr val="E8A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74320" y="5486400"/>
            <a:ext cx="11612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1B3A6B"/>
                </a:solidFill>
                <a:latin typeface="Calibri"/>
              </a:rPr>
              <a:t>NET WORTH = Total Assets − Total Liabilities   |   Track it every 6 months!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4320" y="6035040"/>
            <a:ext cx="116128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16829E"/>
                </a:solidFill>
                <a:latin typeface="Calibri"/>
              </a:rPr>
              <a:t>"What gets measured gets managed."  — Peter Drucker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